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68" r:id="rId3"/>
    <p:sldId id="269" r:id="rId4"/>
    <p:sldId id="257" r:id="rId5"/>
    <p:sldId id="258" r:id="rId6"/>
    <p:sldId id="259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2" autoAdjust="0"/>
    <p:restoredTop sz="65502" autoAdjust="0"/>
  </p:normalViewPr>
  <p:slideViewPr>
    <p:cSldViewPr>
      <p:cViewPr varScale="1">
        <p:scale>
          <a:sx n="43" d="100"/>
          <a:sy n="43" d="100"/>
        </p:scale>
        <p:origin x="-20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029130B-11A7-4052-88F5-C182EC5C7A4B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14340" name="Rectangle 1028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D4BD332-3EA2-4D8D-AE5C-938E184C5E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Char char="•"/>
            </a:pPr>
            <a:endParaRPr lang="en-US" smtClean="0">
              <a:latin typeface="Arial" charset="0"/>
              <a:ea typeface="msgothic" charset="0"/>
              <a:cs typeface="msgothic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7FBA50-7AFF-490C-93DB-29AF7E67786F}" type="slidenum">
              <a:rPr lang="en-US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spcBef>
                <a:spcPct val="0"/>
              </a:spcBef>
              <a:buSzPct val="45000"/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Tx/>
              <a:buChar char="•"/>
            </a:pPr>
            <a:endParaRPr lang="en-US" sz="1800" smtClean="0">
              <a:latin typeface="Helvetica" pitchFamily="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E9297-2247-453F-986A-BE29345D7A55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6FFD6-3E3C-4F26-9E6C-17FE9766AC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1F48F-057A-4AFA-A767-1E73CB3057CF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31210-77CA-4AEC-AC71-140665B1F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9E23-C9B8-41B7-8A70-746AC1B59046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6925D-1E90-4761-8002-CCA06AC47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157D0-00FD-423F-8B4E-C0927E2618E2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7DFFE-CF37-4C0B-873D-23FE75EE98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25F3C-8576-4822-9E46-0EBA582F3701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431B2-74A5-4A81-B0A9-68EF99560F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E4DB4-DE6E-46D2-9547-9866B8D973A6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8E6FF-C980-469A-ADB7-DCF174BA21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F199F-1729-4BB3-B2F0-894DDC9E2129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267AE-C6F0-48E5-8708-618A108F3A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93F62-4F4E-49BE-B539-846731C000FB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D86F8-8811-4475-B5B8-67819EEFD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0F78D-9BBA-4B2A-B446-22523F382548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78D9F-2152-4937-8179-A8767AE3A7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0ABA5-545F-4556-A2A4-0B7DB1BBF2F8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8219B-7EFD-4CE8-88E5-84FCFC0E6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1CCD1-04E9-4062-B59B-E823BF614EC8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9E050-D8C6-45C9-8A93-C8D0ED7FB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8FB3B8-1716-41B8-9979-79A47C9943F1}" type="datetimeFigureOut">
              <a:rPr lang="en-US"/>
              <a:pPr>
                <a:defRPr/>
              </a:pPr>
              <a:t>12/3/2010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F87F58-2142-4E4D-84F5-CA8E3F0902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0" r:id="rId2"/>
    <p:sldLayoutId id="2147483729" r:id="rId3"/>
    <p:sldLayoutId id="2147483728" r:id="rId4"/>
    <p:sldLayoutId id="2147483727" r:id="rId5"/>
    <p:sldLayoutId id="2147483726" r:id="rId6"/>
    <p:sldLayoutId id="2147483725" r:id="rId7"/>
    <p:sldLayoutId id="2147483724" r:id="rId8"/>
    <p:sldLayoutId id="2147483723" r:id="rId9"/>
    <p:sldLayoutId id="2147483722" r:id="rId10"/>
    <p:sldLayoutId id="214748372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838200" y="228600"/>
            <a:ext cx="7391400" cy="3352800"/>
          </a:xfrm>
        </p:spPr>
        <p:txBody>
          <a:bodyPr/>
          <a:lstStyle/>
          <a:p>
            <a:pPr eaLnBrk="1" hangingPunct="1"/>
            <a:r>
              <a:rPr lang="en-US" sz="4000" b="1" smtClean="0"/>
              <a:t>Isolating highly enriched populations of circulating epithelial cells and other rare cells from blood using a magnetic sweeper device</a:t>
            </a:r>
            <a:endParaRPr lang="en-US" sz="400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10000"/>
            <a:ext cx="7407275" cy="1752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500" b="1" smtClean="0">
                <a:solidFill>
                  <a:srgbClr val="898989"/>
                </a:solidFill>
              </a:rPr>
              <a:t>AmirAli H. Talasaz, Ashley A. Powell, David E. Huber, James G. Berbee, Kyung-Ho Roh, Wong Yu, Wenzhong Xiao, Mark M. Davis, R. Fabian Pease, Michael N. Mindrinos, Stefanie S. Jeffrey, and Ronald W. Davis</a:t>
            </a:r>
            <a:endParaRPr lang="en-US" sz="2500" smtClean="0">
              <a:solidFill>
                <a:srgbClr val="898989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590800" y="5715000"/>
            <a:ext cx="480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Presented by: Casey Hua, Danyi Wu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(3) CEpCs in Breast Cancer Patients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00200"/>
            <a:ext cx="8604250" cy="5060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343400" y="1828800"/>
            <a:ext cx="4343400" cy="106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Found CEpCs in 47 of 47 samples from patients with metastatic disease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12±23 CEpCs per 9mL blood sample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MagSweeper isolation protocol does not perturb gene expression</a:t>
            </a:r>
            <a:endParaRPr lang="en-US" smtClean="0"/>
          </a:p>
        </p:txBody>
      </p:sp>
      <p:pic>
        <p:nvPicPr>
          <p:cNvPr id="46083" name="Picture 3" descr="geneExpressionFoldChan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76400"/>
            <a:ext cx="7221538" cy="4359275"/>
          </a:xfrm>
          <a:prstGeom prst="rect">
            <a:avLst/>
          </a:prstGeom>
          <a:noFill/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28600" y="5943600"/>
            <a:ext cx="868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Helvetica" pitchFamily="1" charset="0"/>
              </a:rPr>
              <a:t>Fig. S2</a:t>
            </a:r>
            <a:r>
              <a:rPr lang="en-US">
                <a:latin typeface="Helvetica" pitchFamily="1" charset="0"/>
              </a:rPr>
              <a:t>. Fold changes in logarithmic scale between the gene expression levels of cultured cells before and after MagSweeper protocol. 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5257800" y="4495800"/>
            <a:ext cx="3581400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1" charset="0"/>
              </a:rPr>
              <a:t>minimal changes in cell proﬁles: 94% of probe sets have changes </a:t>
            </a:r>
            <a:r>
              <a:rPr lang="en-US" altLang="en-US">
                <a:latin typeface="Helvetica" pitchFamily="1" charset="0"/>
              </a:rPr>
              <a:t>&lt;5</a:t>
            </a:r>
            <a:r>
              <a:rPr lang="en-US">
                <a:latin typeface="Helvetica" pitchFamily="1" charset="0"/>
              </a:rPr>
              <a:t>0%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Advantages of MagSweeper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High enrichment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No prior processing of blood required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Flexibility in starting sample volume &amp; process scalability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Further Optimization: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Extension of the sweep to capture remaining particles in gap left by fluid motion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Refine magnet shape to yield more uniform magnetic field gradient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Significance</a:t>
            </a:r>
          </a:p>
        </p:txBody>
      </p:sp>
      <p:sp>
        <p:nvSpPr>
          <p:cNvPr id="501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Diagnose malignancy from blood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Improved cancer prognosis: CEpC numbers correlate better with cancer progression than imaging, lymph node biopsy, and serum biomarker analysis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Enrich CEpCs for molecular analysis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Identify surrogate endpoints for evaluation in clinical trials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sz="2400" smtClean="0"/>
              <a:t>Extract individual CEpCs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z="2000" smtClean="0"/>
              <a:t>characterization of single cells for subpopulation studies on heterogenous CEpCs</a:t>
            </a:r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Molecular Profiling Applications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Improvement of: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mtClean="0">
                <a:sym typeface="Wingdings" pitchFamily="2" charset="2"/>
              </a:rPr>
              <a:t>Cancer prognosis/treatment  </a:t>
            </a:r>
            <a:r>
              <a:rPr lang="en-US" smtClean="0"/>
              <a:t>rare circulating epithelial cells (CEpCs)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mtClean="0"/>
              <a:t>Immune monitoring  </a:t>
            </a:r>
            <a:r>
              <a:rPr lang="en-US" smtClean="0">
                <a:sym typeface="Wingdings" pitchFamily="2" charset="2"/>
              </a:rPr>
              <a:t> antigen-specific lymphocytes</a:t>
            </a:r>
            <a:endParaRPr lang="en-US" smtClean="0"/>
          </a:p>
          <a:p>
            <a:pPr lvl="1" eaLnBrk="1" hangingPunct="1">
              <a:buFont typeface="Arial" charset="0"/>
              <a:buChar char="•"/>
            </a:pPr>
            <a:r>
              <a:rPr lang="en-US" smtClean="0"/>
              <a:t>Prenatal diagnosis </a:t>
            </a:r>
            <a:r>
              <a:rPr lang="en-US" smtClean="0">
                <a:sym typeface="Wingdings" pitchFamily="2" charset="2"/>
              </a:rPr>
              <a:t> fetal cells</a:t>
            </a:r>
            <a:endParaRPr lang="en-US" smtClean="0"/>
          </a:p>
          <a:p>
            <a:pPr lvl="1" eaLnBrk="1" hangingPunct="1">
              <a:buFont typeface="Arial" charset="0"/>
              <a:buChar char="•"/>
            </a:pP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Motivation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14478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Problem: </a:t>
            </a:r>
            <a:r>
              <a:rPr lang="en-US" smtClean="0"/>
              <a:t>Current CEpC isolation platforms lack purification efficiency</a:t>
            </a:r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3465513"/>
            <a:ext cx="7696200" cy="204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</a:rPr>
              <a:t>Solution: </a:t>
            </a:r>
            <a:r>
              <a:rPr lang="en-US" sz="3200">
                <a:latin typeface="Calibri" pitchFamily="34" charset="0"/>
              </a:rPr>
              <a:t>MagSweeper</a:t>
            </a:r>
            <a:endParaRPr lang="en-US" sz="3200" b="1">
              <a:latin typeface="Calibri" pitchFamily="34" charset="0"/>
            </a:endParaRPr>
          </a:p>
          <a:p>
            <a:pPr lvl="1">
              <a:buFont typeface="Arial" charset="0"/>
              <a:buChar char="–"/>
            </a:pPr>
            <a:r>
              <a:rPr lang="en-US" sz="3200">
                <a:latin typeface="Calibri" pitchFamily="34" charset="0"/>
              </a:rPr>
              <a:t>High capture rate</a:t>
            </a:r>
          </a:p>
          <a:p>
            <a:pPr lvl="1">
              <a:buFont typeface="Arial" charset="0"/>
              <a:buChar char="–"/>
            </a:pPr>
            <a:r>
              <a:rPr lang="en-US" sz="3200">
                <a:latin typeface="Calibri" pitchFamily="34" charset="0"/>
              </a:rPr>
              <a:t>High purity</a:t>
            </a:r>
          </a:p>
          <a:p>
            <a:pPr lvl="1">
              <a:buFont typeface="Arial" charset="0"/>
              <a:buChar char="–"/>
            </a:pPr>
            <a:r>
              <a:rPr lang="en-US" sz="3200">
                <a:latin typeface="Calibri" pitchFamily="34" charset="0"/>
              </a:rPr>
              <a:t>Enriches target cells (10</a:t>
            </a:r>
            <a:r>
              <a:rPr lang="en-US" sz="3200" baseline="30000">
                <a:latin typeface="Calibri" pitchFamily="34" charset="0"/>
              </a:rPr>
              <a:t>8</a:t>
            </a:r>
            <a:r>
              <a:rPr lang="en-US" sz="3200">
                <a:latin typeface="Calibri" pitchFamily="34" charset="0"/>
              </a:rPr>
              <a:t>x)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MagSweeper Process</a:t>
            </a:r>
          </a:p>
        </p:txBody>
      </p:sp>
      <p:pic>
        <p:nvPicPr>
          <p:cNvPr id="51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2133600"/>
            <a:ext cx="8093075" cy="3208338"/>
          </a:xfrm>
          <a:noFill/>
        </p:spPr>
      </p:pic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762000" y="1371600"/>
            <a:ext cx="7620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2400">
                <a:latin typeface="Calibri" pitchFamily="34" charset="0"/>
              </a:rPr>
              <a:t>Pre-label diluted blood samples with magnetic particles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304800" y="250983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2.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3276600" y="250983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3.</a:t>
            </a:r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6172200" y="250983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4.</a:t>
            </a:r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838200" y="5715000"/>
            <a:ext cx="7772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5. Repeat to eliminate background cells </a:t>
            </a:r>
          </a:p>
          <a:p>
            <a:r>
              <a:rPr lang="en-US" sz="2400">
                <a:latin typeface="Calibri" pitchFamily="34" charset="0"/>
                <a:sym typeface="Wingdings" pitchFamily="2" charset="2"/>
              </a:rPr>
              <a:t></a:t>
            </a:r>
            <a:r>
              <a:rPr lang="en-US" sz="2400">
                <a:latin typeface="Calibri" pitchFamily="34" charset="0"/>
              </a:rPr>
              <a:t> improves purity at some cost to capture efficiency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MagSweeper Simulation</a:t>
            </a:r>
          </a:p>
        </p:txBody>
      </p:sp>
      <p:pic>
        <p:nvPicPr>
          <p:cNvPr id="61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3452" b="50299"/>
          <a:stretch>
            <a:fillRect/>
          </a:stretch>
        </p:blipFill>
        <p:spPr>
          <a:xfrm>
            <a:off x="304800" y="3048000"/>
            <a:ext cx="8523288" cy="2362200"/>
          </a:xfrm>
          <a:noFill/>
        </p:spPr>
      </p:pic>
      <p:sp>
        <p:nvSpPr>
          <p:cNvPr id="6148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Magnetic flux density</a:t>
            </a:r>
          </a:p>
        </p:txBody>
      </p:sp>
      <p:sp>
        <p:nvSpPr>
          <p:cNvPr id="6149" name="TextBox 5"/>
          <p:cNvSpPr txBox="1">
            <a:spLocks noChangeArrowheads="1"/>
          </p:cNvSpPr>
          <p:nvPr/>
        </p:nvSpPr>
        <p:spPr bwMode="auto">
          <a:xfrm>
            <a:off x="3505200" y="1676400"/>
            <a:ext cx="2514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Magnetic force-driven cell velocity field</a:t>
            </a: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6400800" y="1676400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Cell capture boundary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MagSweeper Simulation cont’d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49" t="49635" b="-366"/>
          <a:stretch>
            <a:fillRect/>
          </a:stretch>
        </p:blipFill>
        <p:spPr>
          <a:xfrm>
            <a:off x="76200" y="2590800"/>
            <a:ext cx="8763000" cy="2438400"/>
          </a:xfrm>
          <a:noFill/>
        </p:spPr>
      </p:pic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304800" y="1600200"/>
            <a:ext cx="2514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Fluid velocity/motion</a:t>
            </a:r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3352800" y="1676400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Cell trapping profiles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4229100" y="3848100"/>
            <a:ext cx="1905000" cy="137160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5" name="TextBox 8"/>
          <p:cNvSpPr txBox="1">
            <a:spLocks noChangeArrowheads="1"/>
          </p:cNvSpPr>
          <p:nvPr/>
        </p:nvSpPr>
        <p:spPr bwMode="auto">
          <a:xfrm>
            <a:off x="4114800" y="5486400"/>
            <a:ext cx="4191000" cy="11969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Gap of uncaptured particles due to fluid motion pushing particles ahead of magnet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/>
          </p:cNvSpPr>
          <p:nvPr/>
        </p:nvSpPr>
        <p:spPr bwMode="auto">
          <a:xfrm>
            <a:off x="457200" y="1447800"/>
            <a:ext cx="8305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Enrichment Studies</a:t>
            </a: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sz="2200">
                <a:latin typeface="Calibri" pitchFamily="34" charset="0"/>
              </a:rPr>
              <a:t>Rare Immunological Model Cells from a Mixed Sample (HLA-A2)</a:t>
            </a:r>
            <a:endParaRPr lang="en-US" sz="2400">
              <a:latin typeface="Calibri" pitchFamily="34" charset="0"/>
            </a:endParaRPr>
          </a:p>
          <a:p>
            <a:pPr marL="1371600" lvl="2" indent="-4572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Calibri" pitchFamily="34" charset="0"/>
              </a:rPr>
              <a:t>Capture Efficiency </a:t>
            </a:r>
          </a:p>
          <a:p>
            <a:pPr marL="1371600" lvl="2" indent="-4572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Calibri" pitchFamily="34" charset="0"/>
              </a:rPr>
              <a:t>Purity</a:t>
            </a: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sz="2200">
                <a:latin typeface="Calibri" pitchFamily="34" charset="0"/>
              </a:rPr>
              <a:t>MCF7 Cancer Cells Spiked in Blood Samples</a:t>
            </a:r>
            <a:endParaRPr lang="en-US" sz="2400">
              <a:latin typeface="Calibri" pitchFamily="34" charset="0"/>
            </a:endParaRPr>
          </a:p>
          <a:p>
            <a:pPr marL="1371600" lvl="2" indent="-4572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Calibri" pitchFamily="34" charset="0"/>
              </a:rPr>
              <a:t>Performance: isolating Circulating Epithelial Cells (CEpCs)</a:t>
            </a:r>
          </a:p>
          <a:p>
            <a:pPr marL="990600" lvl="1" indent="-5334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AutoNum type="arabicPeriod"/>
            </a:pPr>
            <a:r>
              <a:rPr lang="en-US" sz="2200">
                <a:latin typeface="Calibri" pitchFamily="34" charset="0"/>
              </a:rPr>
              <a:t>CEpCs from Breast Cancer Patients</a:t>
            </a:r>
            <a:endParaRPr lang="en-US" sz="2400">
              <a:latin typeface="Calibri" pitchFamily="34" charset="0"/>
            </a:endParaRPr>
          </a:p>
          <a:p>
            <a:pPr marL="1371600" lvl="2" indent="-4572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000">
                <a:latin typeface="Calibri" pitchFamily="34" charset="0"/>
              </a:rPr>
              <a:t>Application: CEpC isolation from Epithelial Cancers patients</a:t>
            </a:r>
          </a:p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endParaRPr lang="en-US" sz="2800">
              <a:latin typeface="Calibri" pitchFamily="34" charset="0"/>
            </a:endParaRPr>
          </a:p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800">
                <a:latin typeface="Calibri" pitchFamily="34" charset="0"/>
              </a:rPr>
              <a:t>Perturbation of Cellular Gene Expression</a:t>
            </a:r>
            <a:endParaRPr lang="en-US" sz="3200">
              <a:latin typeface="Calibri" pitchFamily="34" charset="0"/>
            </a:endParaRPr>
          </a:p>
          <a:p>
            <a:pPr marL="609600" indent="-609600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3200">
              <a:latin typeface="Calibri" pitchFamily="34" charset="0"/>
            </a:endParaRPr>
          </a:p>
        </p:txBody>
      </p:sp>
      <p:sp>
        <p:nvSpPr>
          <p:cNvPr id="37891" name="Rectangle 3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mtClean="0"/>
              <a:t>MagSweeper Performance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3600" smtClean="0"/>
              <a:t>(1) Rare HLA-A2+ cells in Mixed Samples </a:t>
            </a:r>
            <a:endParaRPr lang="en-US" smtClean="0"/>
          </a:p>
        </p:txBody>
      </p:sp>
      <p:pic>
        <p:nvPicPr>
          <p:cNvPr id="39939" name="Picture 3" descr="capture_efficien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371600"/>
            <a:ext cx="5895975" cy="4257675"/>
          </a:xfrm>
          <a:prstGeom prst="rect">
            <a:avLst/>
          </a:prstGeom>
          <a:noFill/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447800"/>
            <a:ext cx="6508750" cy="4727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9941" name="Line 5"/>
          <p:cNvSpPr>
            <a:spLocks noChangeShapeType="1"/>
          </p:cNvSpPr>
          <p:nvPr/>
        </p:nvSpPr>
        <p:spPr bwMode="auto">
          <a:xfrm flipV="1">
            <a:off x="6096000" y="4267200"/>
            <a:ext cx="3810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2514600" y="4343400"/>
            <a:ext cx="3962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505200" y="44196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3333"/>
                </a:solidFill>
              </a:rPr>
              <a:t>Enrichment by ~2.5x10</a:t>
            </a:r>
            <a:r>
              <a:rPr lang="en-US" baseline="30000">
                <a:solidFill>
                  <a:srgbClr val="FF3333"/>
                </a:solidFill>
              </a:rPr>
              <a:t>5</a:t>
            </a:r>
            <a:endParaRPr lang="en-US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>
            <a:off x="1981200" y="32766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animBg="1"/>
      <p:bldP spid="39943" grpId="0"/>
      <p:bldP spid="399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(2) MCF7 Cancer Cells Spiked in Blood Samples</a:t>
            </a:r>
          </a:p>
        </p:txBody>
      </p:sp>
      <p:pic>
        <p:nvPicPr>
          <p:cNvPr id="41987" name="Picture 3" descr="MagSweeper_cells"/>
          <p:cNvPicPr>
            <a:picLocks noChangeAspect="1" noChangeArrowheads="1"/>
          </p:cNvPicPr>
          <p:nvPr/>
        </p:nvPicPr>
        <p:blipFill>
          <a:blip r:embed="rId3" cstate="print"/>
          <a:srcRect t="8269" b="49925"/>
          <a:stretch>
            <a:fillRect/>
          </a:stretch>
        </p:blipFill>
        <p:spPr bwMode="auto">
          <a:xfrm>
            <a:off x="762000" y="2895600"/>
            <a:ext cx="7162800" cy="2854325"/>
          </a:xfrm>
          <a:prstGeom prst="rect">
            <a:avLst/>
          </a:prstGeom>
          <a:noFill/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57200" y="5638800"/>
            <a:ext cx="868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1" charset="0"/>
              </a:rPr>
              <a:t>MCF7 cells isolated by MagSweeper with brightﬁeld and ﬂuorescence imaging.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838200" y="1676400"/>
            <a:ext cx="7391400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Helvetica" pitchFamily="1" charset="0"/>
              </a:rPr>
              <a:t>Combining MagSweeper enrichment with visual inspection and extraction of cells based on size: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>
                <a:latin typeface="Helvetica" pitchFamily="1" charset="0"/>
              </a:rPr>
              <a:t>increase cell purification of the MCF7 cells from 51% to 100% purity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en-US">
                <a:latin typeface="Helvetica" pitchFamily="1" charset="0"/>
              </a:rPr>
              <a:t>similar cell capture rates from 62%± 7% of 59%± 27%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</TotalTime>
  <Words>499</Words>
  <Application>Microsoft Office PowerPoint</Application>
  <PresentationFormat>On-screen Show (4:3)</PresentationFormat>
  <Paragraphs>70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Wingdings</vt:lpstr>
      <vt:lpstr>Helvetica</vt:lpstr>
      <vt:lpstr>msgothic</vt:lpstr>
      <vt:lpstr>Office Theme</vt:lpstr>
      <vt:lpstr>Isolating highly enriched populations of circulating epithelial cells and other rare cells from blood using a magnetic sweeper device</vt:lpstr>
      <vt:lpstr>Motivation</vt:lpstr>
      <vt:lpstr>Motivation</vt:lpstr>
      <vt:lpstr>MagSweeper Process</vt:lpstr>
      <vt:lpstr>MagSweeper Simulation</vt:lpstr>
      <vt:lpstr>MagSweeper Simulation cont’d</vt:lpstr>
      <vt:lpstr>MagSweeper Performance</vt:lpstr>
      <vt:lpstr>(1) Rare HLA-A2+ cells in Mixed Samples </vt:lpstr>
      <vt:lpstr>(2) MCF7 Cancer Cells Spiked in Blood Samples</vt:lpstr>
      <vt:lpstr>(3) CEpCs in Breast Cancer Patients</vt:lpstr>
      <vt:lpstr>MagSweeper isolation protocol does not perturb gene expression</vt:lpstr>
      <vt:lpstr>Advantages of MagSweeper</vt:lpstr>
      <vt:lpstr>Significance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Isolating highly enriched populations of circulating epithelial cells and other rare cells from blood using a magnetic sweeper device</dc:title>
  <dc:creator>DW</dc:creator>
  <cp:lastModifiedBy>DW</cp:lastModifiedBy>
  <cp:revision>47</cp:revision>
  <dcterms:created xsi:type="dcterms:W3CDTF">2010-11-30T18:32:15Z</dcterms:created>
  <dcterms:modified xsi:type="dcterms:W3CDTF">2010-12-03T16:01:25Z</dcterms:modified>
</cp:coreProperties>
</file>